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4" r:id="rId21"/>
    <p:sldId id="275" r:id="rId22"/>
    <p:sldId id="276" r:id="rId23"/>
    <p:sldId id="277" r:id="rId24"/>
    <p:sldId id="278" r:id="rId25"/>
    <p:sldId id="279" r:id="rId26"/>
    <p:sldId id="280" r:id="rId27"/>
    <p:sldId id="281" r:id="rId28"/>
    <p:sldId id="282" r:id="rId29"/>
    <p:sldId id="283"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74"/>
    <p:restoredTop sz="96208"/>
  </p:normalViewPr>
  <p:slideViewPr>
    <p:cSldViewPr snapToGrid="0">
      <p:cViewPr varScale="1">
        <p:scale>
          <a:sx n="127" d="100"/>
          <a:sy n="127" d="100"/>
        </p:scale>
        <p:origin x="5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10_Feeders_No_Foreign_WTIVs</a:t>
            </a:r>
          </a:p>
        </p:txBody>
      </p:sp>
      <p:sp>
        <p:nvSpPr>
          <p:cNvPr id="3" name="Text Placeholder 2"/>
          <p:cNvSpPr>
            <a:spLocks noGrp="1"/>
          </p:cNvSpPr>
          <p:nvPr>
            <p:ph type="body" sz="quarter" idx="10"/>
          </p:nvPr>
        </p:nvSpPr>
        <p:spPr/>
        <p:txBody>
          <a:bodyPr/>
          <a:lstStyle/>
          <a:p>
            <a:r>
              <a:t>t</a:t>
            </a:r>
          </a:p>
          <a:p>
            <a:r>
              <a:t>e</a:t>
            </a:r>
          </a:p>
          <a:p>
            <a:r>
              <a:t>x</a:t>
            </a:r>
          </a:p>
          <a:p>
            <a:r>
              <a:t>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3_WTIV</a:t>
            </a:r>
          </a:p>
        </p:txBody>
      </p:sp>
      <p:sp>
        <p:nvSpPr>
          <p:cNvPr id="3" name="Text Placeholder 2"/>
          <p:cNvSpPr>
            <a:spLocks noGrp="1"/>
          </p:cNvSpPr>
          <p:nvPr>
            <p:ph type="body" sz="quarter" idx="10"/>
          </p:nvPr>
        </p:nvSpPr>
        <p:spPr/>
        <p:txBody>
          <a:bodyPr/>
          <a:lstStyle/>
          <a:p>
            <a:r>
              <a:t>t</a:t>
            </a:r>
          </a:p>
          <a:p>
            <a:r>
              <a:t>e</a:t>
            </a:r>
          </a:p>
          <a:p>
            <a:r>
              <a:t>x</a:t>
            </a:r>
          </a:p>
          <a:p>
            <a:r>
              <a:t>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6_AHTS</a:t>
            </a:r>
          </a:p>
        </p:txBody>
      </p:sp>
      <p:sp>
        <p:nvSpPr>
          <p:cNvPr id="3" name="Text Placeholder 2"/>
          <p:cNvSpPr>
            <a:spLocks noGrp="1"/>
          </p:cNvSpPr>
          <p:nvPr>
            <p:ph type="body" sz="quarter" idx="10"/>
          </p:nvPr>
        </p:nvSpPr>
        <p:spPr/>
        <p:txBody>
          <a:bodyPr/>
          <a:lstStyle/>
          <a:p>
            <a:r>
              <a:t>t</a:t>
            </a:r>
          </a:p>
          <a:p>
            <a:r>
              <a:t>e</a:t>
            </a:r>
          </a:p>
          <a:p>
            <a:r>
              <a:t>x</a:t>
            </a:r>
          </a:p>
          <a:p>
            <a:r>
              <a:t>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no_action</a:t>
            </a:r>
          </a:p>
        </p:txBody>
      </p:sp>
      <p:sp>
        <p:nvSpPr>
          <p:cNvPr id="3" name="Text Placeholder 2"/>
          <p:cNvSpPr>
            <a:spLocks noGrp="1"/>
          </p:cNvSpPr>
          <p:nvPr>
            <p:ph type="body" sz="quarter" idx="10"/>
          </p:nvPr>
        </p:nvSpPr>
        <p:spPr/>
        <p:txBody>
          <a:bodyPr/>
          <a:lstStyle/>
          <a:p>
            <a:r>
              <a:t>t</a:t>
            </a:r>
          </a:p>
          <a:p>
            <a:r>
              <a:t>e</a:t>
            </a:r>
          </a:p>
          <a:p>
            <a:r>
              <a:t>x</a:t>
            </a:r>
          </a:p>
          <a:p>
            <a:r>
              <a:t>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Cumulative Capacity by 2035 and 2040</a:t>
            </a:r>
          </a:p>
        </p:txBody>
      </p:sp>
      <p:pic>
        <p:nvPicPr>
          <p:cNvPr id="3" name="Picture 2" descr="image.png"/>
          <p:cNvPicPr>
            <a:picLocks noChangeAspect="1"/>
          </p:cNvPicPr>
          <p:nvPr/>
        </p:nvPicPr>
        <p:blipFill>
          <a:blip r:embed="rId2"/>
          <a:stretch>
            <a:fillRect/>
          </a:stretch>
        </p:blipFill>
        <p:spPr>
          <a:xfrm>
            <a:off x="0" y="566928"/>
            <a:ext cx="12188952" cy="469091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Average Delay Per Project by COD - All Regions</a:t>
            </a:r>
          </a:p>
        </p:txBody>
      </p:sp>
      <p:pic>
        <p:nvPicPr>
          <p:cNvPr id="3" name="Picture 2" descr="image.png"/>
          <p:cNvPicPr>
            <a:picLocks noChangeAspect="1"/>
          </p:cNvPicPr>
          <p:nvPr/>
        </p:nvPicPr>
        <p:blipFill>
          <a:blip r:embed="rId2"/>
          <a:stretch>
            <a:fillRect/>
          </a:stretch>
        </p:blipFill>
        <p:spPr>
          <a:xfrm>
            <a:off x="0" y="566928"/>
            <a:ext cx="12188952" cy="748444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Average Delay Per Project by COD - NE</a:t>
            </a:r>
          </a:p>
        </p:txBody>
      </p:sp>
      <p:pic>
        <p:nvPicPr>
          <p:cNvPr id="3" name="Picture 2" descr="image.png"/>
          <p:cNvPicPr>
            <a:picLocks noChangeAspect="1"/>
          </p:cNvPicPr>
          <p:nvPr/>
        </p:nvPicPr>
        <p:blipFill>
          <a:blip r:embed="rId2"/>
          <a:stretch>
            <a:fillRect/>
          </a:stretch>
        </p:blipFill>
        <p:spPr>
          <a:xfrm>
            <a:off x="0" y="566928"/>
            <a:ext cx="12188952" cy="748444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Average Delay Per Project by COD - NYNJ</a:t>
            </a:r>
          </a:p>
        </p:txBody>
      </p:sp>
      <p:pic>
        <p:nvPicPr>
          <p:cNvPr id="3" name="Picture 2" descr="image.png"/>
          <p:cNvPicPr>
            <a:picLocks noChangeAspect="1"/>
          </p:cNvPicPr>
          <p:nvPr/>
        </p:nvPicPr>
        <p:blipFill>
          <a:blip r:embed="rId2"/>
          <a:stretch>
            <a:fillRect/>
          </a:stretch>
        </p:blipFill>
        <p:spPr>
          <a:xfrm>
            <a:off x="0" y="566928"/>
            <a:ext cx="12188952" cy="748444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Average Delay Per Project by COD - Mid-Atlantic</a:t>
            </a:r>
          </a:p>
        </p:txBody>
      </p:sp>
      <p:pic>
        <p:nvPicPr>
          <p:cNvPr id="3" name="Picture 2" descr="image.png"/>
          <p:cNvPicPr>
            <a:picLocks noChangeAspect="1"/>
          </p:cNvPicPr>
          <p:nvPr/>
        </p:nvPicPr>
        <p:blipFill>
          <a:blip r:embed="rId2"/>
          <a:stretch>
            <a:fillRect/>
          </a:stretch>
        </p:blipFill>
        <p:spPr>
          <a:xfrm>
            <a:off x="0" y="566928"/>
            <a:ext cx="12188952" cy="752008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Total Capacity at Risk by COD - All Regions</a:t>
            </a:r>
          </a:p>
        </p:txBody>
      </p:sp>
      <p:pic>
        <p:nvPicPr>
          <p:cNvPr id="3" name="Picture 2" descr="image.png"/>
          <p:cNvPicPr>
            <a:picLocks noChangeAspect="1"/>
          </p:cNvPicPr>
          <p:nvPr/>
        </p:nvPicPr>
        <p:blipFill>
          <a:blip r:embed="rId2"/>
          <a:stretch>
            <a:fillRect/>
          </a:stretch>
        </p:blipFill>
        <p:spPr>
          <a:xfrm>
            <a:off x="0" y="566928"/>
            <a:ext cx="12188952" cy="760451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Total Capacity at Risk by COD - NE</a:t>
            </a:r>
          </a:p>
        </p:txBody>
      </p:sp>
      <p:pic>
        <p:nvPicPr>
          <p:cNvPr id="3" name="Picture 2" descr="image.png"/>
          <p:cNvPicPr>
            <a:picLocks noChangeAspect="1"/>
          </p:cNvPicPr>
          <p:nvPr/>
        </p:nvPicPr>
        <p:blipFill>
          <a:blip r:embed="rId2"/>
          <a:stretch>
            <a:fillRect/>
          </a:stretch>
        </p:blipFill>
        <p:spPr>
          <a:xfrm>
            <a:off x="0" y="566928"/>
            <a:ext cx="12188952" cy="768211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Total Capacity at Risk by COD - NYNJ</a:t>
            </a:r>
          </a:p>
        </p:txBody>
      </p:sp>
      <p:pic>
        <p:nvPicPr>
          <p:cNvPr id="3" name="Picture 2" descr="image.png"/>
          <p:cNvPicPr>
            <a:picLocks noChangeAspect="1"/>
          </p:cNvPicPr>
          <p:nvPr/>
        </p:nvPicPr>
        <p:blipFill>
          <a:blip r:embed="rId2"/>
          <a:stretch>
            <a:fillRect/>
          </a:stretch>
        </p:blipFill>
        <p:spPr>
          <a:xfrm>
            <a:off x="0" y="566928"/>
            <a:ext cx="12188952" cy="760451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Total Capacity at Risk by COD - Mid-Atlantic</a:t>
            </a:r>
          </a:p>
        </p:txBody>
      </p:sp>
      <p:pic>
        <p:nvPicPr>
          <p:cNvPr id="3" name="Picture 2" descr="image.png"/>
          <p:cNvPicPr>
            <a:picLocks noChangeAspect="1"/>
          </p:cNvPicPr>
          <p:nvPr/>
        </p:nvPicPr>
        <p:blipFill>
          <a:blip r:embed="rId2"/>
          <a:stretch>
            <a:fillRect/>
          </a:stretch>
        </p:blipFill>
        <p:spPr>
          <a:xfrm>
            <a:off x="0" y="566928"/>
            <a:ext cx="12188952" cy="76821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10_Feeders</a:t>
            </a:r>
          </a:p>
        </p:txBody>
      </p:sp>
      <p:sp>
        <p:nvSpPr>
          <p:cNvPr id="3" name="Text Placeholder 2"/>
          <p:cNvSpPr>
            <a:spLocks noGrp="1"/>
          </p:cNvSpPr>
          <p:nvPr>
            <p:ph type="body" sz="quarter" idx="10"/>
          </p:nvPr>
        </p:nvSpPr>
        <p:spPr/>
        <p:txBody>
          <a:bodyPr/>
          <a:lstStyle/>
          <a:p>
            <a:r>
              <a:t>t</a:t>
            </a:r>
          </a:p>
          <a:p>
            <a:r>
              <a:t>e</a:t>
            </a:r>
          </a:p>
          <a:p>
            <a:r>
              <a:t>x</a:t>
            </a:r>
          </a:p>
          <a:p>
            <a:r>
              <a:t>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Hybrid_Diff_Pipeline</a:t>
            </a:r>
          </a:p>
        </p:txBody>
      </p:sp>
      <p:sp>
        <p:nvSpPr>
          <p:cNvPr id="3" name="Text Placeholder 2"/>
          <p:cNvSpPr>
            <a:spLocks noGrp="1"/>
          </p:cNvSpPr>
          <p:nvPr>
            <p:ph type="body" sz="quarter" idx="10"/>
          </p:nvPr>
        </p:nvSpPr>
        <p:spPr/>
        <p:txBody>
          <a:bodyPr/>
          <a:lstStyle/>
          <a:p>
            <a:r>
              <a:t>t</a:t>
            </a:r>
          </a:p>
          <a:p>
            <a:r>
              <a:t>e</a:t>
            </a:r>
          </a:p>
          <a:p>
            <a:r>
              <a:t>x</a:t>
            </a:r>
          </a:p>
          <a:p>
            <a:r>
              <a:t>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Metadata/LabelInfo.xml><?xml version="1.0" encoding="utf-8"?>
<clbl:labelList xmlns:clbl="http://schemas.microsoft.com/office/2020/mipLabelMetadata">
  <clbl:label id="{95965d95-ecc0-4720-b759-1f33c42ed7da}" enabled="1" method="Standard" siteId="{a0f29d7e-28cd-4f54-8442-7885aee7c080}" contentBits="0" removed="0"/>
</clbl:labelList>
</file>

<file path=docProps/app.xml><?xml version="1.0" encoding="utf-8"?>
<Properties xmlns="http://schemas.openxmlformats.org/officeDocument/2006/extended-properties" xmlns:vt="http://schemas.openxmlformats.org/officeDocument/2006/docPropsVTypes">
  <Template>NREL2020_PB</Template>
  <TotalTime>5</TotalTime>
  <Words>150</Words>
  <Application>Microsoft Macintosh PowerPoint</Application>
  <PresentationFormat>Widescreen</PresentationFormat>
  <Paragraphs>53</Paragraphs>
  <Slides>29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NREL2020_PB</vt:lpstr>
      <vt:lpstr>10_Feeders_No_Foreign_WTIVs</vt:lpstr>
      <vt:lpstr>Full Gantt</vt:lpstr>
      <vt:lpstr>Port Throughput</vt:lpstr>
      <vt:lpstr>10_Feeders</vt:lpstr>
      <vt:lpstr>Full Gantt</vt:lpstr>
      <vt:lpstr>Port Throughput</vt:lpstr>
      <vt:lpstr>Hybrid_Diff_Pipeline</vt:lpstr>
      <vt:lpstr>Full Gantt</vt:lpstr>
      <vt:lpstr>Port Throughput</vt:lpstr>
      <vt:lpstr>3_WTIV</vt:lpstr>
      <vt:lpstr>Full Gantt</vt:lpstr>
      <vt:lpstr>Port Throughput</vt:lpstr>
      <vt:lpstr>6_AHTS</vt:lpstr>
      <vt:lpstr>Full Gantt</vt:lpstr>
      <vt:lpstr>Port Throughput</vt:lpstr>
      <vt:lpstr>no_action</vt:lpstr>
      <vt:lpstr>Full Gantt</vt:lpstr>
      <vt:lpstr>Port Throughput</vt:lpstr>
      <vt:lpstr>Installed Capacity</vt:lpstr>
      <vt:lpstr>Installed Capacity</vt:lpstr>
      <vt:lpstr>Cumulative Capacity by 2035 and 2040</vt:lpstr>
      <vt:lpstr>Average Delay Per Project by COD - All Regions</vt:lpstr>
      <vt:lpstr>Average Delay Per Project by COD - NE</vt:lpstr>
      <vt:lpstr>Average Delay Per Project by COD - NYNJ</vt:lpstr>
      <vt:lpstr>Average Delay Per Project by COD - Mid-Atlantic</vt:lpstr>
      <vt:lpstr>Total Capacity at Risk by COD - All Regions</vt:lpstr>
      <vt:lpstr>Total Capacity at Risk by COD - NE</vt:lpstr>
      <vt:lpstr>Total Capacity at Risk by COD - NYNJ</vt:lpstr>
      <vt:lpstr>Total Capacity at Risk by COD - Mid-Atlantic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Gschwend, Connery</cp:lastModifiedBy>
  <cp:revision>8</cp:revision>
  <dcterms:created xsi:type="dcterms:W3CDTF">2022-11-16T03:22:30Z</dcterms:created>
  <dcterms:modified xsi:type="dcterms:W3CDTF">2024-10-17T00:15:12Z</dcterms:modified>
</cp:coreProperties>
</file>